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1"/>
  </p:sldMasterIdLst>
  <p:notesMasterIdLst>
    <p:notesMasterId r:id="rId23"/>
  </p:notesMasterIdLst>
  <p:sldIdLst>
    <p:sldId id="256" r:id="rId2"/>
    <p:sldId id="281" r:id="rId3"/>
    <p:sldId id="282" r:id="rId4"/>
    <p:sldId id="265" r:id="rId5"/>
    <p:sldId id="277" r:id="rId6"/>
    <p:sldId id="262" r:id="rId7"/>
    <p:sldId id="275" r:id="rId8"/>
    <p:sldId id="278" r:id="rId9"/>
    <p:sldId id="266" r:id="rId10"/>
    <p:sldId id="274" r:id="rId11"/>
    <p:sldId id="263" r:id="rId12"/>
    <p:sldId id="261" r:id="rId13"/>
    <p:sldId id="257" r:id="rId14"/>
    <p:sldId id="270" r:id="rId15"/>
    <p:sldId id="279" r:id="rId16"/>
    <p:sldId id="258" r:id="rId17"/>
    <p:sldId id="259" r:id="rId18"/>
    <p:sldId id="276" r:id="rId19"/>
    <p:sldId id="272" r:id="rId20"/>
    <p:sldId id="273" r:id="rId21"/>
    <p:sldId id="280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90"/>
  </p:normalViewPr>
  <p:slideViewPr>
    <p:cSldViewPr snapToGrid="0" snapToObjects="1">
      <p:cViewPr>
        <p:scale>
          <a:sx n="66" d="100"/>
          <a:sy n="66" d="100"/>
        </p:scale>
        <p:origin x="592" y="7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B20E1-2A62-6D4A-A8A2-26D03929CC00}" type="datetimeFigureOut">
              <a:rPr kumimoji="1" lang="zh-CN" altLang="en-US" smtClean="0"/>
              <a:t>2017/7/13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5FE836-EBEB-DC46-B841-29F00BEAEFC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7851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7/11/17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7/11/17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7/11/17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7/11/17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7/11/17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5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7/11/17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t>7/11/17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7/11/17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7/11/17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4050791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smtClean="0"/>
              <a:t>7/11/17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1">
              <a:lumMod val="50000"/>
              <a:lumOff val="5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CAD897-D46E-4AD2-BD9B-49DD3E640873}" type="datetimeFigureOut">
              <a:rPr lang="en-US" smtClean="0"/>
              <a:t>7/11/17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smtClean="0"/>
              <a:t>7/11/17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6747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ure.com/nbt/journal/v34/n7/fig_tab/nbt.3547_SF4.html" TargetMode="External"/><Relationship Id="rId4" Type="http://schemas.openxmlformats.org/officeDocument/2006/relationships/hyperlink" Target="https://www.nature.com/cr/journal/v26/n12/full/cr2016134a.html" TargetMode="External"/><Relationship Id="rId5" Type="http://schemas.openxmlformats.org/officeDocument/2006/relationships/hyperlink" Target="http://www.nature.com/nbt/journal/v34/n7/full/nbt.3547.html#correction1" TargetMode="External"/><Relationship Id="rId6" Type="http://schemas.openxmlformats.org/officeDocument/2006/relationships/hyperlink" Target="https://medium.com/@GenomicsEagles/the-global-experimentation-on-ngago-4f0e282c2190" TargetMode="External"/><Relationship Id="rId7" Type="http://schemas.openxmlformats.org/officeDocument/2006/relationships/hyperlink" Target="https://medium.com/@GenomicsEagles/deconstructing-ngago-2c2fbf272658" TargetMode="External"/><Relationship Id="rId8" Type="http://schemas.openxmlformats.org/officeDocument/2006/relationships/hyperlink" Target="http://www.nature.com/news/replications-ridicule-and-a-recluse-the-controversy-over-ngago-gene-editing-intensifies-1.20387" TargetMode="External"/><Relationship Id="rId9" Type="http://schemas.openxmlformats.org/officeDocument/2006/relationships/hyperlink" Target="http://blog.addgene.org/google-forums-round-up-first-impressions-of-ngago" TargetMode="External"/><Relationship Id="rId10" Type="http://schemas.openxmlformats.org/officeDocument/2006/relationships/hyperlink" Target="http://baike.baidu.com/link?url=VOK2jGUOfvIAIbIFFDFQl3I52SfMDeipDhYYqg3ujMbrhHzLT3Y-wpdaybmYyyNqJlingJeFGDY76VMj6g2pRgcEdl4090h5X9MffbtyeItjbkze4t38pFYmGB81DNp2AhMlfgFO0SRTLdvp2623Xa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n.wikipedia.org/wiki/NgAgo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CN" dirty="0" err="1" smtClean="0"/>
              <a:t>NgAgo</a:t>
            </a:r>
            <a:r>
              <a:rPr kumimoji="1" lang="en-US" altLang="zh-CN" dirty="0" smtClean="0"/>
              <a:t>/</a:t>
            </a:r>
            <a:r>
              <a:rPr kumimoji="1" lang="en-US" altLang="zh-CN" dirty="0" err="1" smtClean="0"/>
              <a:t>gDNA</a:t>
            </a:r>
            <a:endParaRPr kumimoji="1"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7723762" y="4727643"/>
            <a:ext cx="3171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err="1" smtClean="0"/>
              <a:t>Yiyan</a:t>
            </a:r>
            <a:r>
              <a:rPr kumimoji="1" lang="en-US" altLang="zh-CN" dirty="0" smtClean="0"/>
              <a:t> Zhang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593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991" y="594358"/>
            <a:ext cx="7568120" cy="5710845"/>
          </a:xfrm>
        </p:spPr>
      </p:pic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6187" y="0"/>
            <a:ext cx="3783965" cy="6575897"/>
          </a:xfrm>
        </p:spPr>
        <p:txBody>
          <a:bodyPr>
            <a:noAutofit/>
          </a:bodyPr>
          <a:lstStyle/>
          <a:p>
            <a:r>
              <a:rPr lang="en-US" altLang="zh-CN" sz="3200" dirty="0" smtClean="0"/>
              <a:t>Guide wizard:             5 </a:t>
            </a:r>
            <a:r>
              <a:rPr lang="en-US" altLang="zh-CN" sz="3200" dirty="0"/>
              <a:t>'end phosphorylated single-stranded </a:t>
            </a:r>
            <a:r>
              <a:rPr lang="en-US" altLang="zh-CN" sz="3200" dirty="0" smtClean="0"/>
              <a:t>DNA</a:t>
            </a:r>
          </a:p>
          <a:p>
            <a:r>
              <a:rPr lang="en-US" altLang="zh-CN" sz="3200" dirty="0" err="1" smtClean="0"/>
              <a:t>Argonaute</a:t>
            </a:r>
            <a:r>
              <a:rPr lang="en-US" altLang="zh-CN" sz="3200" dirty="0" smtClean="0"/>
              <a:t> </a:t>
            </a:r>
            <a:r>
              <a:rPr lang="en-US" altLang="zh-CN" sz="3200" dirty="0"/>
              <a:t>nuclease combined with the Wizard </a:t>
            </a:r>
            <a:r>
              <a:rPr lang="en-US" altLang="zh-CN" sz="3200" dirty="0" smtClean="0"/>
              <a:t>DNA</a:t>
            </a:r>
          </a:p>
          <a:p>
            <a:r>
              <a:rPr lang="en-US" altLang="zh-CN" sz="3200" dirty="0" smtClean="0"/>
              <a:t>For </a:t>
            </a:r>
            <a:r>
              <a:rPr lang="en-US" altLang="zh-CN" sz="3200" dirty="0"/>
              <a:t>DNA complementary to the target DNA wizard cutting</a:t>
            </a:r>
            <a:r>
              <a:rPr lang="en-US" altLang="zh-CN" sz="3200" dirty="0" smtClean="0"/>
              <a:t>,</a:t>
            </a:r>
          </a:p>
          <a:p>
            <a:r>
              <a:rPr lang="en-US" altLang="zh-CN" sz="3200" dirty="0" smtClean="0"/>
              <a:t>Result: the </a:t>
            </a:r>
            <a:r>
              <a:rPr lang="en-US" altLang="zh-CN" sz="3200" dirty="0"/>
              <a:t>targeting DNA </a:t>
            </a:r>
            <a:r>
              <a:rPr lang="en-US" altLang="zh-CN" sz="3200" dirty="0" smtClean="0"/>
              <a:t>DSB(double-strand </a:t>
            </a:r>
            <a:r>
              <a:rPr lang="en-US" altLang="zh-CN" sz="3200" dirty="0"/>
              <a:t>breaks</a:t>
            </a:r>
            <a:r>
              <a:rPr lang="en-US" altLang="zh-CN" sz="3200" dirty="0" smtClean="0"/>
              <a:t>.)</a:t>
            </a:r>
            <a:endParaRPr lang="zh-CN" altLang="zh-CN" sz="3200" dirty="0"/>
          </a:p>
        </p:txBody>
      </p:sp>
    </p:spTree>
    <p:extLst>
      <p:ext uri="{BB962C8B-B14F-4D97-AF65-F5344CB8AC3E}">
        <p14:creationId xmlns:p14="http://schemas.microsoft.com/office/powerpoint/2010/main" val="214432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96963" y="919650"/>
            <a:ext cx="10058400" cy="1450757"/>
          </a:xfrm>
        </p:spPr>
        <p:txBody>
          <a:bodyPr>
            <a:normAutofit/>
          </a:bodyPr>
          <a:lstStyle/>
          <a:p>
            <a:r>
              <a:rPr lang="en-US" altLang="zh-CN" sz="2000" dirty="0" err="1" smtClean="0"/>
              <a:t>NgAgo</a:t>
            </a:r>
            <a:r>
              <a:rPr lang="en-US" altLang="zh-CN" sz="2000" dirty="0" smtClean="0"/>
              <a:t> </a:t>
            </a:r>
            <a:r>
              <a:rPr lang="en-US" altLang="zh-CN" sz="2000" dirty="0"/>
              <a:t>is directed into nucleus by NLS.</a:t>
            </a:r>
            <a:r>
              <a:rPr lang="en-US" altLang="zh-CN" dirty="0"/>
              <a:t/>
            </a:r>
            <a:br>
              <a:rPr lang="en-US" altLang="zh-CN" dirty="0"/>
            </a:br>
            <a:endParaRPr kumimoji="1"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963" y="2072323"/>
            <a:ext cx="10058400" cy="2573079"/>
          </a:xfrm>
        </p:spPr>
      </p:pic>
    </p:spTree>
    <p:extLst>
      <p:ext uri="{BB962C8B-B14F-4D97-AF65-F5344CB8AC3E}">
        <p14:creationId xmlns:p14="http://schemas.microsoft.com/office/powerpoint/2010/main" val="209444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80655" y="199505"/>
            <a:ext cx="10074708" cy="1450757"/>
          </a:xfrm>
        </p:spPr>
        <p:txBody>
          <a:bodyPr>
            <a:normAutofit/>
          </a:bodyPr>
          <a:lstStyle/>
          <a:p>
            <a:r>
              <a:rPr lang="en-US" altLang="zh-CN" sz="3600" dirty="0"/>
              <a:t>The </a:t>
            </a:r>
            <a:r>
              <a:rPr lang="en-US" altLang="zh-CN" sz="3600" dirty="0" err="1"/>
              <a:t>NgAgo</a:t>
            </a:r>
            <a:r>
              <a:rPr lang="en-US" altLang="zh-CN" sz="3600" dirty="0"/>
              <a:t> replication experiments have been conducted by scientists from around the world</a:t>
            </a:r>
            <a:r>
              <a:rPr lang="en-US" altLang="zh-CN" sz="3600" dirty="0" smtClean="0"/>
              <a:t>.</a:t>
            </a:r>
            <a:endParaRPr kumimoji="1" lang="zh-CN" altLang="en-US" sz="6000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715" y="1846263"/>
            <a:ext cx="5776896" cy="4022725"/>
          </a:xfrm>
        </p:spPr>
      </p:pic>
    </p:spTree>
    <p:extLst>
      <p:ext uri="{BB962C8B-B14F-4D97-AF65-F5344CB8AC3E}">
        <p14:creationId xmlns:p14="http://schemas.microsoft.com/office/powerpoint/2010/main" val="193910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3600" dirty="0"/>
              <a:t>The popularity of the experiments about </a:t>
            </a:r>
            <a:r>
              <a:rPr lang="en-US" altLang="zh-CN" sz="3600" dirty="0" err="1"/>
              <a:t>NgAgo</a:t>
            </a:r>
            <a:r>
              <a:rPr lang="en-US" altLang="zh-CN" sz="3600" dirty="0"/>
              <a:t> also arose after the NBT article has been published.</a:t>
            </a:r>
            <a:r>
              <a:rPr lang="zh-CN" altLang="zh-CN" sz="3600" dirty="0"/>
              <a:t> </a:t>
            </a:r>
            <a:endParaRPr kumimoji="1" lang="zh-CN" altLang="en-US" sz="3600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972" y="1846263"/>
            <a:ext cx="5906381" cy="4022725"/>
          </a:xfrm>
        </p:spPr>
      </p:pic>
    </p:spTree>
    <p:extLst>
      <p:ext uri="{BB962C8B-B14F-4D97-AF65-F5344CB8AC3E}">
        <p14:creationId xmlns:p14="http://schemas.microsoft.com/office/powerpoint/2010/main" val="50938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700391" y="395295"/>
            <a:ext cx="10058400" cy="1450757"/>
          </a:xfrm>
        </p:spPr>
        <p:txBody>
          <a:bodyPr/>
          <a:lstStyle/>
          <a:p>
            <a:endParaRPr kumimoji="1"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5334649" cy="736282"/>
          </a:xfrm>
        </p:spPr>
        <p:txBody>
          <a:bodyPr/>
          <a:lstStyle/>
          <a:p>
            <a:r>
              <a:rPr lang="en-US" altLang="zh-CN" b="1" dirty="0"/>
              <a:t>Detection Methods for Genome Editing</a:t>
            </a:r>
            <a:endParaRPr kumimoji="1"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zh-CN" dirty="0" smtClean="0"/>
              <a:t>· T7E1</a:t>
            </a:r>
            <a:endParaRPr lang="en-US" altLang="zh-CN" dirty="0"/>
          </a:p>
          <a:p>
            <a:r>
              <a:rPr lang="en-US" altLang="zh-CN" dirty="0" smtClean="0"/>
              <a:t>· Surveyor</a:t>
            </a:r>
            <a:endParaRPr lang="en-US" altLang="zh-CN" dirty="0"/>
          </a:p>
          <a:p>
            <a:r>
              <a:rPr lang="en-US" altLang="zh-CN" dirty="0" smtClean="0"/>
              <a:t>· Sanger </a:t>
            </a:r>
            <a:r>
              <a:rPr lang="en-US" altLang="zh-CN" dirty="0"/>
              <a:t>sequencing</a:t>
            </a:r>
          </a:p>
          <a:p>
            <a:r>
              <a:rPr lang="en-US" altLang="zh-CN" dirty="0" smtClean="0"/>
              <a:t>· NGS</a:t>
            </a:r>
            <a:endParaRPr lang="en-US" altLang="zh-CN" dirty="0"/>
          </a:p>
          <a:p>
            <a:r>
              <a:rPr lang="en-US" altLang="zh-CN" dirty="0" smtClean="0"/>
              <a:t>· Phenotype </a:t>
            </a:r>
            <a:r>
              <a:rPr lang="en-US" altLang="zh-CN" dirty="0"/>
              <a:t>detection</a:t>
            </a:r>
          </a:p>
          <a:p>
            <a:endParaRPr lang="en-US" altLang="zh-CN" dirty="0"/>
          </a:p>
          <a:p>
            <a:r>
              <a:rPr lang="en-US" altLang="zh-CN" dirty="0" smtClean="0"/>
              <a:t>And </a:t>
            </a:r>
            <a:r>
              <a:rPr lang="en-US" altLang="zh-CN" dirty="0"/>
              <a:t>other validated assays for genome editing</a:t>
            </a:r>
          </a:p>
          <a:p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3"/>
          </p:nvPr>
        </p:nvSpPr>
        <p:spPr>
          <a:xfrm>
            <a:off x="6400800" y="1846052"/>
            <a:ext cx="4937760" cy="736282"/>
          </a:xfrm>
        </p:spPr>
        <p:txBody>
          <a:bodyPr/>
          <a:lstStyle/>
          <a:p>
            <a:r>
              <a:rPr lang="en-US" altLang="zh-CN" b="1" dirty="0"/>
              <a:t>Systems tested</a:t>
            </a:r>
            <a:endParaRPr kumimoji="1"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· </a:t>
            </a:r>
            <a:r>
              <a:rPr lang="en-US" altLang="zh-CN" dirty="0" smtClean="0"/>
              <a:t>Mammalian </a:t>
            </a:r>
            <a:r>
              <a:rPr lang="en-US" altLang="zh-CN" dirty="0"/>
              <a:t>cell lines (HEK293, Hela, </a:t>
            </a:r>
            <a:r>
              <a:rPr lang="en-US" altLang="zh-CN" dirty="0" err="1"/>
              <a:t>etc</a:t>
            </a:r>
            <a:r>
              <a:rPr lang="en-US" altLang="zh-CN" dirty="0"/>
              <a:t>)</a:t>
            </a:r>
          </a:p>
          <a:p>
            <a:r>
              <a:rPr lang="en-US" altLang="zh-CN" dirty="0"/>
              <a:t>· </a:t>
            </a:r>
            <a:r>
              <a:rPr lang="en-US" altLang="zh-CN" dirty="0" smtClean="0"/>
              <a:t>Mouse/human </a:t>
            </a:r>
            <a:r>
              <a:rPr lang="en-US" altLang="zh-CN" dirty="0"/>
              <a:t>NS cells</a:t>
            </a:r>
          </a:p>
          <a:p>
            <a:r>
              <a:rPr lang="en-US" altLang="zh-CN" dirty="0"/>
              <a:t>· </a:t>
            </a:r>
            <a:r>
              <a:rPr lang="en-US" altLang="zh-CN" dirty="0" smtClean="0"/>
              <a:t>Yeast</a:t>
            </a:r>
            <a:r>
              <a:rPr lang="en-US" altLang="zh-CN" dirty="0"/>
              <a:t> </a:t>
            </a:r>
            <a:r>
              <a:rPr lang="en-US" altLang="zh-CN" dirty="0" smtClean="0"/>
              <a:t>      · Fruit </a:t>
            </a:r>
            <a:r>
              <a:rPr lang="en-US" altLang="zh-CN" dirty="0"/>
              <a:t>fly</a:t>
            </a:r>
          </a:p>
          <a:p>
            <a:r>
              <a:rPr lang="en-US" altLang="zh-CN" dirty="0"/>
              <a:t>· </a:t>
            </a:r>
            <a:r>
              <a:rPr lang="en-US" altLang="zh-CN" dirty="0" smtClean="0"/>
              <a:t>C</a:t>
            </a:r>
            <a:r>
              <a:rPr lang="en-US" altLang="zh-CN" dirty="0"/>
              <a:t>. </a:t>
            </a:r>
            <a:r>
              <a:rPr lang="en-US" altLang="zh-CN" dirty="0" err="1" smtClean="0"/>
              <a:t>elegans</a:t>
            </a:r>
            <a:r>
              <a:rPr lang="en-US" altLang="zh-CN" dirty="0"/>
              <a:t> </a:t>
            </a:r>
            <a:r>
              <a:rPr lang="en-US" altLang="zh-CN" dirty="0" smtClean="0"/>
              <a:t>   · Zebra </a:t>
            </a:r>
            <a:r>
              <a:rPr lang="en-US" altLang="zh-CN" dirty="0"/>
              <a:t>fish</a:t>
            </a:r>
          </a:p>
          <a:p>
            <a:r>
              <a:rPr lang="en-US" altLang="zh-CN" dirty="0"/>
              <a:t>· </a:t>
            </a:r>
            <a:r>
              <a:rPr lang="en-US" altLang="zh-CN" dirty="0" smtClean="0"/>
              <a:t>Mouse </a:t>
            </a:r>
            <a:r>
              <a:rPr lang="en-US" altLang="zh-CN" dirty="0"/>
              <a:t>zygote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And</a:t>
            </a:r>
            <a:r>
              <a:rPr lang="en-US" altLang="zh-CN" dirty="0"/>
              <a:t>, maybe even more…..</a:t>
            </a:r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9227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1014153" y="425624"/>
            <a:ext cx="10058400" cy="5727700"/>
          </a:xfrm>
        </p:spPr>
        <p:txBody>
          <a:bodyPr/>
          <a:lstStyle/>
          <a:p>
            <a:r>
              <a:rPr lang="en-US" altLang="zh-CN" sz="5400" dirty="0">
                <a:solidFill>
                  <a:schemeClr val="tx1">
                    <a:lumMod val="6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Like the </a:t>
            </a:r>
            <a:r>
              <a:rPr lang="en-US" altLang="zh-CN" sz="5400" dirty="0" smtClean="0">
                <a:solidFill>
                  <a:schemeClr val="tx1">
                    <a:lumMod val="6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CRISPR/</a:t>
            </a:r>
            <a:r>
              <a:rPr lang="en-US" altLang="zh-CN" sz="5400" dirty="0" err="1" smtClean="0">
                <a:solidFill>
                  <a:schemeClr val="tx1">
                    <a:lumMod val="6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Cas</a:t>
            </a:r>
            <a:r>
              <a:rPr lang="en-US" altLang="zh-CN" sz="5400" dirty="0">
                <a:solidFill>
                  <a:schemeClr val="tx1">
                    <a:lumMod val="6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 system, </a:t>
            </a:r>
            <a:endParaRPr lang="en-US" altLang="zh-CN" sz="5400" dirty="0" smtClean="0">
              <a:solidFill>
                <a:schemeClr val="tx1">
                  <a:lumMod val="6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altLang="zh-CN" sz="5400" dirty="0" smtClean="0">
              <a:solidFill>
                <a:schemeClr val="tx1">
                  <a:lumMod val="6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altLang="zh-CN" sz="5400" dirty="0" err="1" smtClean="0">
                <a:solidFill>
                  <a:schemeClr val="tx1">
                    <a:lumMod val="6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NgAgo</a:t>
            </a:r>
            <a:r>
              <a:rPr lang="en-US" altLang="zh-CN" sz="5400" dirty="0" smtClean="0">
                <a:solidFill>
                  <a:schemeClr val="tx1">
                    <a:lumMod val="6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5400" dirty="0">
                <a:solidFill>
                  <a:schemeClr val="tx1">
                    <a:lumMod val="6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was reported to be suitable for </a:t>
            </a:r>
            <a:r>
              <a:rPr lang="en-US" altLang="zh-CN" sz="5400" dirty="0" smtClean="0">
                <a:solidFill>
                  <a:schemeClr val="tx1">
                    <a:lumMod val="6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genome editing,</a:t>
            </a:r>
            <a:r>
              <a:rPr lang="en-US" altLang="zh-CN" sz="5400" dirty="0">
                <a:solidFill>
                  <a:schemeClr val="tx1">
                    <a:lumMod val="6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 </a:t>
            </a:r>
            <a:endParaRPr lang="en-US" altLang="zh-CN" sz="5400" dirty="0" smtClean="0">
              <a:solidFill>
                <a:schemeClr val="tx1">
                  <a:lumMod val="6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altLang="zh-CN" sz="5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altLang="zh-CN" sz="5400" dirty="0" smtClean="0">
                <a:latin typeface="Times New Roman" charset="0"/>
                <a:ea typeface="Times New Roman" charset="0"/>
                <a:cs typeface="Times New Roman" charset="0"/>
              </a:rPr>
              <a:t>but </a:t>
            </a:r>
            <a:r>
              <a:rPr lang="en-US" altLang="zh-CN" sz="5400" dirty="0">
                <a:latin typeface="Times New Roman" charset="0"/>
                <a:ea typeface="Times New Roman" charset="0"/>
                <a:cs typeface="Times New Roman" charset="0"/>
              </a:rPr>
              <a:t>this has not been replicated. </a:t>
            </a:r>
            <a:endParaRPr lang="zh-CN" altLang="zh-CN" sz="5400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kumimoji="1"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76703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988540" y="5384226"/>
            <a:ext cx="10113962" cy="822325"/>
          </a:xfrm>
        </p:spPr>
        <p:txBody>
          <a:bodyPr>
            <a:normAutofit fontScale="90000"/>
          </a:bodyPr>
          <a:lstStyle/>
          <a:p>
            <a:r>
              <a:rPr lang="en-US" altLang="zh-CN" sz="3100" dirty="0" smtClean="0"/>
              <a:t>In</a:t>
            </a:r>
            <a:r>
              <a:rPr lang="zh-CN" altLang="en-US" sz="3100" dirty="0" smtClean="0"/>
              <a:t> </a:t>
            </a:r>
            <a:r>
              <a:rPr lang="en-US" altLang="zh-CN" sz="3100" dirty="0" smtClean="0"/>
              <a:t>general, this </a:t>
            </a:r>
            <a:r>
              <a:rPr lang="en-US" altLang="zh-CN" sz="3100" dirty="0"/>
              <a:t>is a global experimentation on </a:t>
            </a:r>
            <a:r>
              <a:rPr lang="en-US" altLang="zh-CN" sz="3100" dirty="0" err="1"/>
              <a:t>NgAgo</a:t>
            </a:r>
            <a:r>
              <a:rPr lang="en-US" altLang="zh-CN" sz="3100" dirty="0"/>
              <a:t> for genome editing; scientists from many countries have contributed budget, time and effort for it</a:t>
            </a:r>
            <a:r>
              <a:rPr lang="en-US" altLang="zh-CN" sz="3100" dirty="0" smtClean="0"/>
              <a:t>.</a:t>
            </a:r>
            <a:endParaRPr kumimoji="1" lang="zh-CN" altLang="en-US" dirty="0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65" b="-800"/>
          <a:stretch/>
        </p:blipFill>
        <p:spPr>
          <a:xfrm>
            <a:off x="988540" y="0"/>
            <a:ext cx="9770251" cy="4902740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8463064" y="3521413"/>
            <a:ext cx="2295727" cy="105058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4539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818805"/>
          </a:xfrm>
        </p:spPr>
        <p:txBody>
          <a:bodyPr/>
          <a:lstStyle/>
          <a:p>
            <a:endParaRPr kumimoji="1" lang="zh-CN" altLang="en-US" dirty="0"/>
          </a:p>
        </p:txBody>
      </p:sp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389106"/>
            <a:ext cx="6492875" cy="6089515"/>
          </a:xfrm>
        </p:spPr>
      </p:pic>
      <p:sp>
        <p:nvSpPr>
          <p:cNvPr id="11" name="文本占位符 10"/>
          <p:cNvSpPr>
            <a:spLocks noGrp="1"/>
          </p:cNvSpPr>
          <p:nvPr>
            <p:ph type="body" sz="half" idx="2"/>
          </p:nvPr>
        </p:nvSpPr>
        <p:spPr>
          <a:xfrm>
            <a:off x="457200" y="1770434"/>
            <a:ext cx="3200400" cy="4534770"/>
          </a:xfrm>
        </p:spPr>
        <p:txBody>
          <a:bodyPr/>
          <a:lstStyle/>
          <a:p>
            <a:pPr lvl="0"/>
            <a:endParaRPr lang="en-US" altLang="zh-CN" dirty="0" smtClean="0"/>
          </a:p>
          <a:p>
            <a:pPr lvl="0"/>
            <a:endParaRPr lang="en-US" altLang="zh-CN" dirty="0"/>
          </a:p>
          <a:p>
            <a:pPr lvl="0"/>
            <a:endParaRPr lang="en-US" altLang="zh-CN" dirty="0" smtClean="0"/>
          </a:p>
          <a:p>
            <a:pPr lvl="0"/>
            <a:r>
              <a:rPr lang="en-US" altLang="zh-CN" dirty="0" smtClean="0"/>
              <a:t>GST-</a:t>
            </a:r>
            <a:r>
              <a:rPr lang="en-US" altLang="zh-CN" dirty="0" err="1" smtClean="0"/>
              <a:t>NgAgo</a:t>
            </a:r>
            <a:r>
              <a:rPr lang="en-US" altLang="zh-CN" dirty="0"/>
              <a:t>, purified from E coli</a:t>
            </a:r>
            <a:endParaRPr lang="zh-CN" altLang="zh-CN" dirty="0"/>
          </a:p>
          <a:p>
            <a:pPr lvl="0"/>
            <a:endParaRPr lang="en-US" altLang="zh-CN" dirty="0" smtClean="0"/>
          </a:p>
          <a:p>
            <a:pPr lvl="0"/>
            <a:endParaRPr lang="en-US" altLang="zh-CN" dirty="0"/>
          </a:p>
          <a:p>
            <a:pPr lvl="0"/>
            <a:r>
              <a:rPr lang="en-US" altLang="zh-CN" dirty="0" smtClean="0"/>
              <a:t>FLAG-</a:t>
            </a:r>
            <a:r>
              <a:rPr lang="en-US" altLang="zh-CN" dirty="0" err="1" smtClean="0"/>
              <a:t>NgAgo</a:t>
            </a:r>
            <a:r>
              <a:rPr lang="en-US" altLang="zh-CN" dirty="0" smtClean="0"/>
              <a:t>-HA</a:t>
            </a:r>
            <a:r>
              <a:rPr lang="en-US" altLang="zh-CN" dirty="0"/>
              <a:t>, purified from HEK293T cells</a:t>
            </a:r>
            <a:endParaRPr lang="zh-CN" altLang="zh-CN" dirty="0"/>
          </a:p>
          <a:p>
            <a:pPr lvl="0"/>
            <a:endParaRPr lang="en-US" altLang="zh-CN" dirty="0" smtClean="0"/>
          </a:p>
          <a:p>
            <a:pPr lvl="0"/>
            <a:endParaRPr lang="en-US" altLang="zh-CN" dirty="0"/>
          </a:p>
          <a:p>
            <a:pPr lvl="0"/>
            <a:r>
              <a:rPr lang="en-US" altLang="zh-CN" dirty="0" smtClean="0"/>
              <a:t>NLS-</a:t>
            </a:r>
            <a:r>
              <a:rPr lang="en-US" altLang="zh-CN" dirty="0" err="1" smtClean="0"/>
              <a:t>NgAgo</a:t>
            </a:r>
            <a:r>
              <a:rPr lang="en-US" altLang="zh-CN" dirty="0"/>
              <a:t>, expressed in mammalian cells</a:t>
            </a:r>
            <a:endParaRPr lang="zh-CN" altLang="zh-CN" dirty="0"/>
          </a:p>
          <a:p>
            <a:endParaRPr kumimoji="1" lang="zh-CN" altLang="en-US" dirty="0"/>
          </a:p>
        </p:txBody>
      </p:sp>
      <p:sp>
        <p:nvSpPr>
          <p:cNvPr id="12" name="椭圆 11"/>
          <p:cNvSpPr/>
          <p:nvPr/>
        </p:nvSpPr>
        <p:spPr>
          <a:xfrm>
            <a:off x="1070043" y="2103988"/>
            <a:ext cx="1400783" cy="71703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439694" y="2286159"/>
            <a:ext cx="1031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err="1" smtClean="0"/>
              <a:t>NgAgo</a:t>
            </a:r>
            <a:endParaRPr kumimoji="1" lang="zh-CN" altLang="en-US" dirty="0"/>
          </a:p>
        </p:txBody>
      </p:sp>
      <p:sp>
        <p:nvSpPr>
          <p:cNvPr id="14" name="椭圆 13"/>
          <p:cNvSpPr/>
          <p:nvPr/>
        </p:nvSpPr>
        <p:spPr>
          <a:xfrm>
            <a:off x="1070043" y="3178291"/>
            <a:ext cx="1400783" cy="790595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439694" y="3388922"/>
            <a:ext cx="817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mtClean="0"/>
              <a:t>NgAgo</a:t>
            </a:r>
            <a:endParaRPr kumimoji="1" lang="zh-CN" altLang="en-US" dirty="0"/>
          </a:p>
        </p:txBody>
      </p:sp>
      <p:sp>
        <p:nvSpPr>
          <p:cNvPr id="16" name="椭圆 15"/>
          <p:cNvSpPr/>
          <p:nvPr/>
        </p:nvSpPr>
        <p:spPr>
          <a:xfrm>
            <a:off x="1070043" y="4649821"/>
            <a:ext cx="1400783" cy="719847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439693" y="4825078"/>
            <a:ext cx="817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mtClean="0"/>
              <a:t>NgAgo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846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altLang="zh-CN" sz="3600" b="1" dirty="0"/>
              <a:t>Cell culture </a:t>
            </a:r>
            <a:endParaRPr lang="en-US" altLang="zh-CN" sz="3600" b="1" dirty="0" smtClean="0"/>
          </a:p>
          <a:p>
            <a:pPr lvl="0"/>
            <a:endParaRPr lang="zh-CN" altLang="zh-CN" sz="3600" dirty="0"/>
          </a:p>
          <a:p>
            <a:pPr lvl="0"/>
            <a:r>
              <a:rPr lang="en-US" altLang="zh-CN" sz="3600" b="1" dirty="0" smtClean="0"/>
              <a:t>Transfection</a:t>
            </a:r>
          </a:p>
          <a:p>
            <a:pPr lvl="0"/>
            <a:endParaRPr lang="zh-CN" altLang="zh-CN" sz="3600" dirty="0"/>
          </a:p>
          <a:p>
            <a:r>
              <a:rPr lang="en-US" altLang="zh-CN" sz="3600" b="1" dirty="0"/>
              <a:t>Genomic DNA extraction</a:t>
            </a:r>
            <a:r>
              <a:rPr lang="zh-CN" altLang="zh-CN" sz="3600" dirty="0"/>
              <a:t> </a:t>
            </a:r>
            <a:endParaRPr kumimoji="1"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71147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097280" y="467123"/>
            <a:ext cx="10058400" cy="3566160"/>
          </a:xfrm>
        </p:spPr>
        <p:txBody>
          <a:bodyPr>
            <a:noAutofit/>
          </a:bodyPr>
          <a:lstStyle/>
          <a:p>
            <a:r>
              <a:rPr lang="en-US" altLang="zh-CN" sz="4000" dirty="0" err="1"/>
              <a:t>NgAgo</a:t>
            </a:r>
            <a:r>
              <a:rPr lang="en-US" altLang="zh-CN" sz="4000" dirty="0"/>
              <a:t> will have to go through a couple years of validation to inspect its safety profile. </a:t>
            </a:r>
            <a:r>
              <a:rPr lang="en-US" altLang="zh-CN" sz="4000" dirty="0" smtClean="0"/>
              <a:t/>
            </a:r>
            <a:br>
              <a:rPr lang="en-US" altLang="zh-CN" sz="4000" dirty="0" smtClean="0"/>
            </a:br>
            <a:r>
              <a:rPr lang="en-US" altLang="zh-CN" sz="4000" dirty="0"/>
              <a:t>It will be interesting to see how this new system matures over time.</a:t>
            </a:r>
            <a:endParaRPr kumimoji="1" lang="zh-CN" altLang="en-US" sz="4000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9261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78213" y="286604"/>
            <a:ext cx="11186808" cy="2009124"/>
          </a:xfrm>
        </p:spPr>
        <p:txBody>
          <a:bodyPr>
            <a:normAutofit fontScale="90000"/>
          </a:bodyPr>
          <a:lstStyle/>
          <a:p>
            <a:r>
              <a:rPr lang="en-US" altLang="zh-CN" sz="6000" i="1" dirty="0" err="1"/>
              <a:t>Natronobacterium</a:t>
            </a:r>
            <a:r>
              <a:rPr lang="en-US" altLang="zh-CN" sz="6000" i="1" dirty="0"/>
              <a:t> </a:t>
            </a:r>
            <a:r>
              <a:rPr lang="en-US" altLang="zh-CN" sz="6000" i="1" dirty="0" err="1"/>
              <a:t>gregoryi</a:t>
            </a:r>
            <a:r>
              <a:rPr lang="en-US" altLang="zh-CN" sz="6000" dirty="0"/>
              <a:t> </a:t>
            </a:r>
            <a:r>
              <a:rPr lang="en-US" altLang="zh-CN" sz="6000" dirty="0" err="1"/>
              <a:t>Argonaute</a:t>
            </a:r>
            <a:r>
              <a:rPr lang="zh-CN" altLang="zh-CN" b="1" dirty="0"/>
              <a:t/>
            </a:r>
            <a:br>
              <a:rPr lang="zh-CN" altLang="zh-CN" b="1" dirty="0"/>
            </a:b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5133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Sources</a:t>
            </a:r>
            <a:endParaRPr kumimoji="1"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18879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u="sng" dirty="0">
                <a:hlinkClick r:id="rId2"/>
              </a:rPr>
              <a:t>https://en.wikipedia.org/wiki/NgAgo</a:t>
            </a:r>
            <a:endParaRPr lang="zh-CN" altLang="zh-CN" dirty="0"/>
          </a:p>
          <a:p>
            <a:r>
              <a:rPr lang="en-US" altLang="zh-CN" u="sng" dirty="0">
                <a:hlinkClick r:id="rId3"/>
              </a:rPr>
              <a:t>https://www.nature.com/nbt/journal/v34/n7/fig_tab/nbt.3547_SF4.html</a:t>
            </a:r>
            <a:endParaRPr lang="zh-CN" altLang="zh-CN" dirty="0"/>
          </a:p>
          <a:p>
            <a:r>
              <a:rPr lang="en-US" altLang="zh-CN" u="sng" dirty="0">
                <a:hlinkClick r:id="rId4"/>
              </a:rPr>
              <a:t>https://www.nature.com/cr/journal/v26/n12/full/cr2016134a.html</a:t>
            </a:r>
            <a:endParaRPr lang="zh-CN" altLang="zh-CN" dirty="0"/>
          </a:p>
          <a:p>
            <a:r>
              <a:rPr lang="en-US" altLang="zh-CN" u="sng" dirty="0">
                <a:hlinkClick r:id="rId5"/>
              </a:rPr>
              <a:t>http://www.nature.com/nbt/journal/v34/n7/full/nbt.3547.html#correction1</a:t>
            </a:r>
            <a:endParaRPr lang="zh-CN" altLang="zh-CN" dirty="0"/>
          </a:p>
          <a:p>
            <a:r>
              <a:rPr lang="en-US" altLang="zh-CN" u="sng" dirty="0">
                <a:hlinkClick r:id="rId6"/>
              </a:rPr>
              <a:t>https://medium.com/@GenomicsEagles/the-global-experimentation-on-ngago-4f0e282c2190</a:t>
            </a:r>
            <a:endParaRPr lang="zh-CN" altLang="zh-CN" dirty="0"/>
          </a:p>
          <a:p>
            <a:r>
              <a:rPr lang="en-US" altLang="zh-CN" u="sng" dirty="0">
                <a:hlinkClick r:id="rId7"/>
              </a:rPr>
              <a:t>https://medium.com/@GenomicsEagles/deconstructing-ngago-2c2fbf272658</a:t>
            </a:r>
            <a:endParaRPr lang="zh-CN" altLang="zh-CN" dirty="0"/>
          </a:p>
          <a:p>
            <a:r>
              <a:rPr lang="en-US" altLang="zh-CN" dirty="0"/>
              <a:t> </a:t>
            </a:r>
            <a:r>
              <a:rPr lang="en-US" altLang="zh-CN" u="sng" dirty="0" smtClean="0">
                <a:hlinkClick r:id="rId8"/>
              </a:rPr>
              <a:t>http</a:t>
            </a:r>
            <a:r>
              <a:rPr lang="en-US" altLang="zh-CN" u="sng" dirty="0">
                <a:hlinkClick r:id="rId8"/>
              </a:rPr>
              <a:t>://www.nature.com/news/replications-ridicule-and-a-recluse-the-controversy-over-ngago-gene-editing-intensifies-1.20387</a:t>
            </a:r>
            <a:endParaRPr lang="zh-CN" altLang="zh-CN" dirty="0"/>
          </a:p>
          <a:p>
            <a:r>
              <a:rPr lang="en-US" altLang="zh-CN" u="sng" dirty="0">
                <a:hlinkClick r:id="rId9"/>
              </a:rPr>
              <a:t>http://blog.addgene.org/google-forums-round-up-first-impressions-of-ngago</a:t>
            </a:r>
            <a:endParaRPr lang="zh-CN" altLang="zh-CN" dirty="0"/>
          </a:p>
          <a:p>
            <a:r>
              <a:rPr lang="en-US" altLang="zh-CN" u="sng" dirty="0">
                <a:hlinkClick r:id="rId10"/>
              </a:rPr>
              <a:t>http://baike.baidu.com/link?url=VOK2jGUOfvIAIbIFFDFQl3I52SfMDeipDhYYqg3ujMbrhHzLT3Y-wpdaybmYyyNqJlingJeFGDY76VMj6g2pRgcEdl4090h5X9MffbtyeItjbkze4t38pFYmGB81DNp2AhMlfgFO0SRTLdvp2623Xa</a:t>
            </a:r>
            <a:r>
              <a:rPr lang="en-US" altLang="zh-CN" u="sng" dirty="0"/>
              <a:t> </a:t>
            </a:r>
            <a:endParaRPr lang="zh-CN" altLang="zh-CN" dirty="0"/>
          </a:p>
          <a:p>
            <a:r>
              <a:rPr kumimoji="1" lang="en-US" altLang="zh-CN" dirty="0" smtClean="0"/>
              <a:t>(in </a:t>
            </a:r>
            <a:r>
              <a:rPr kumimoji="1" lang="en-US" altLang="zh-CN" dirty="0" err="1" smtClean="0"/>
              <a:t>chinese</a:t>
            </a:r>
            <a:r>
              <a:rPr kumimoji="1" lang="en-US" altLang="zh-CN" dirty="0" smtClean="0"/>
              <a:t>)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613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Thanks</a:t>
            </a:r>
            <a:endParaRPr kumimoji="1"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8754894" y="4513634"/>
            <a:ext cx="204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err="1" smtClean="0"/>
              <a:t>Yiyan</a:t>
            </a:r>
            <a:r>
              <a:rPr kumimoji="1" lang="en-US" altLang="zh-CN" dirty="0" smtClean="0"/>
              <a:t> Zhang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94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1014" y="831352"/>
            <a:ext cx="10610931" cy="1450757"/>
          </a:xfrm>
        </p:spPr>
        <p:txBody>
          <a:bodyPr>
            <a:normAutofit fontScale="90000"/>
          </a:bodyPr>
          <a:lstStyle/>
          <a:p>
            <a:r>
              <a:rPr lang="en-US" altLang="zh-CN" sz="6000" i="1" dirty="0" err="1">
                <a:solidFill>
                  <a:schemeClr val="tx1">
                    <a:lumMod val="65000"/>
                  </a:schemeClr>
                </a:solidFill>
              </a:rPr>
              <a:t>Natronobacterium</a:t>
            </a:r>
            <a:r>
              <a:rPr lang="en-US" altLang="zh-CN" sz="6000" i="1" dirty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en-US" altLang="zh-CN" sz="6000" i="1" dirty="0" err="1">
                <a:solidFill>
                  <a:schemeClr val="tx1">
                    <a:lumMod val="65000"/>
                  </a:schemeClr>
                </a:solidFill>
              </a:rPr>
              <a:t>gregoryi</a:t>
            </a:r>
            <a:r>
              <a:rPr lang="en-US" altLang="zh-CN" sz="6000" dirty="0"/>
              <a:t> </a:t>
            </a:r>
            <a:r>
              <a:rPr lang="en-US" altLang="zh-CN" sz="6000" dirty="0" err="1"/>
              <a:t>Argonaute</a:t>
            </a:r>
            <a:r>
              <a:rPr lang="zh-CN" altLang="zh-CN" b="1" dirty="0"/>
              <a:t/>
            </a:r>
            <a:br>
              <a:rPr lang="zh-CN" altLang="zh-CN" b="1" dirty="0"/>
            </a:br>
            <a:endParaRPr kumimoji="1"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543" y="1846263"/>
            <a:ext cx="4719239" cy="4022725"/>
          </a:xfrm>
        </p:spPr>
      </p:pic>
    </p:spTree>
    <p:extLst>
      <p:ext uri="{BB962C8B-B14F-4D97-AF65-F5344CB8AC3E}">
        <p14:creationId xmlns:p14="http://schemas.microsoft.com/office/powerpoint/2010/main" val="181976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1014153" y="425624"/>
            <a:ext cx="10058400" cy="5727700"/>
          </a:xfrm>
        </p:spPr>
        <p:txBody>
          <a:bodyPr/>
          <a:lstStyle/>
          <a:p>
            <a:r>
              <a:rPr lang="en-US" altLang="zh-CN" sz="5400" dirty="0">
                <a:latin typeface="Times New Roman" charset="0"/>
                <a:ea typeface="Times New Roman" charset="0"/>
                <a:cs typeface="Times New Roman" charset="0"/>
              </a:rPr>
              <a:t>Like the </a:t>
            </a:r>
            <a:r>
              <a:rPr lang="en-US" altLang="zh-CN" sz="5400" dirty="0" smtClean="0">
                <a:latin typeface="Times New Roman" charset="0"/>
                <a:ea typeface="Times New Roman" charset="0"/>
                <a:cs typeface="Times New Roman" charset="0"/>
              </a:rPr>
              <a:t>CRISPR/</a:t>
            </a:r>
            <a:r>
              <a:rPr lang="en-US" altLang="zh-CN" sz="5400" dirty="0" err="1" smtClean="0">
                <a:latin typeface="Times New Roman" charset="0"/>
                <a:ea typeface="Times New Roman" charset="0"/>
                <a:cs typeface="Times New Roman" charset="0"/>
              </a:rPr>
              <a:t>Cas</a:t>
            </a:r>
            <a:r>
              <a:rPr lang="en-US" altLang="zh-CN" sz="5400" dirty="0">
                <a:latin typeface="Times New Roman" charset="0"/>
                <a:ea typeface="Times New Roman" charset="0"/>
                <a:cs typeface="Times New Roman" charset="0"/>
              </a:rPr>
              <a:t> system, </a:t>
            </a:r>
            <a:endParaRPr lang="en-US" altLang="zh-CN" sz="5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altLang="zh-CN" sz="5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altLang="zh-CN" sz="5400" dirty="0" err="1" smtClean="0">
                <a:latin typeface="Times New Roman" charset="0"/>
                <a:ea typeface="Times New Roman" charset="0"/>
                <a:cs typeface="Times New Roman" charset="0"/>
              </a:rPr>
              <a:t>NgAgo</a:t>
            </a:r>
            <a:r>
              <a:rPr lang="en-US" altLang="zh-CN" sz="5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5400" dirty="0">
                <a:latin typeface="Times New Roman" charset="0"/>
                <a:ea typeface="Times New Roman" charset="0"/>
                <a:cs typeface="Times New Roman" charset="0"/>
              </a:rPr>
              <a:t>was reported to be suitable for </a:t>
            </a:r>
            <a:r>
              <a:rPr lang="en-US" altLang="zh-CN" sz="5400" dirty="0" smtClean="0">
                <a:latin typeface="Times New Roman" charset="0"/>
                <a:ea typeface="Times New Roman" charset="0"/>
                <a:cs typeface="Times New Roman" charset="0"/>
              </a:rPr>
              <a:t>genome editing,</a:t>
            </a:r>
            <a:r>
              <a:rPr lang="en-US" altLang="zh-CN" sz="5400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endParaRPr lang="en-US" altLang="zh-CN" sz="5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altLang="zh-CN" sz="5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altLang="zh-CN" sz="5400" dirty="0" smtClean="0">
                <a:latin typeface="Times New Roman" charset="0"/>
                <a:ea typeface="Times New Roman" charset="0"/>
                <a:cs typeface="Times New Roman" charset="0"/>
              </a:rPr>
              <a:t>but </a:t>
            </a:r>
            <a:r>
              <a:rPr lang="en-US" altLang="zh-CN" sz="5400" dirty="0">
                <a:latin typeface="Times New Roman" charset="0"/>
                <a:ea typeface="Times New Roman" charset="0"/>
                <a:cs typeface="Times New Roman" charset="0"/>
              </a:rPr>
              <a:t>this has not been replicated. </a:t>
            </a:r>
            <a:endParaRPr lang="zh-CN" altLang="zh-CN" sz="5400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kumimoji="1"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350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1014153" y="425624"/>
            <a:ext cx="10058400" cy="5727700"/>
          </a:xfrm>
        </p:spPr>
        <p:txBody>
          <a:bodyPr/>
          <a:lstStyle/>
          <a:p>
            <a:r>
              <a:rPr lang="en-US" altLang="zh-CN" sz="5400" dirty="0">
                <a:latin typeface="Times New Roman" charset="0"/>
                <a:ea typeface="Times New Roman" charset="0"/>
                <a:cs typeface="Times New Roman" charset="0"/>
              </a:rPr>
              <a:t>Like the </a:t>
            </a:r>
            <a:r>
              <a:rPr lang="en-US" altLang="zh-CN" sz="5400" dirty="0" smtClean="0">
                <a:latin typeface="Times New Roman" charset="0"/>
                <a:ea typeface="Times New Roman" charset="0"/>
                <a:cs typeface="Times New Roman" charset="0"/>
              </a:rPr>
              <a:t>CRISPR/</a:t>
            </a:r>
            <a:r>
              <a:rPr lang="en-US" altLang="zh-CN" sz="5400" dirty="0" err="1" smtClean="0">
                <a:latin typeface="Times New Roman" charset="0"/>
                <a:ea typeface="Times New Roman" charset="0"/>
                <a:cs typeface="Times New Roman" charset="0"/>
              </a:rPr>
              <a:t>Cas</a:t>
            </a:r>
            <a:r>
              <a:rPr lang="en-US" altLang="zh-CN" sz="5400" dirty="0">
                <a:latin typeface="Times New Roman" charset="0"/>
                <a:ea typeface="Times New Roman" charset="0"/>
                <a:cs typeface="Times New Roman" charset="0"/>
              </a:rPr>
              <a:t> system, </a:t>
            </a:r>
            <a:endParaRPr lang="en-US" altLang="zh-CN" sz="5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altLang="zh-CN" sz="5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altLang="zh-CN" sz="5400" dirty="0" err="1" smtClean="0">
                <a:solidFill>
                  <a:schemeClr val="tx1">
                    <a:lumMod val="6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NgAgo</a:t>
            </a:r>
            <a:r>
              <a:rPr lang="en-US" altLang="zh-CN" sz="5400" dirty="0" smtClean="0">
                <a:solidFill>
                  <a:schemeClr val="tx1">
                    <a:lumMod val="6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5400" dirty="0">
                <a:solidFill>
                  <a:schemeClr val="tx1">
                    <a:lumMod val="6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was reported to be suitable for </a:t>
            </a:r>
            <a:r>
              <a:rPr lang="en-US" altLang="zh-CN" sz="5400" dirty="0" smtClean="0">
                <a:solidFill>
                  <a:schemeClr val="tx1">
                    <a:lumMod val="6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genome editing,</a:t>
            </a:r>
            <a:r>
              <a:rPr lang="en-US" altLang="zh-CN" sz="5400" dirty="0">
                <a:solidFill>
                  <a:schemeClr val="tx1">
                    <a:lumMod val="6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 </a:t>
            </a:r>
            <a:endParaRPr lang="en-US" altLang="zh-CN" sz="5400" dirty="0" smtClean="0">
              <a:solidFill>
                <a:schemeClr val="tx1">
                  <a:lumMod val="6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altLang="zh-CN" sz="5400" dirty="0" smtClean="0">
              <a:solidFill>
                <a:schemeClr val="tx1">
                  <a:lumMod val="6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altLang="zh-CN" sz="5400" dirty="0" smtClean="0">
                <a:solidFill>
                  <a:schemeClr val="tx1">
                    <a:lumMod val="6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but </a:t>
            </a:r>
            <a:r>
              <a:rPr lang="en-US" altLang="zh-CN" sz="5400" dirty="0">
                <a:solidFill>
                  <a:schemeClr val="tx1">
                    <a:lumMod val="6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this has not been replicated. </a:t>
            </a:r>
            <a:endParaRPr lang="zh-CN" altLang="zh-CN" sz="5400" dirty="0">
              <a:solidFill>
                <a:schemeClr val="tx1">
                  <a:lumMod val="6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endParaRPr kumimoji="1"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40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0" y="5494338"/>
            <a:ext cx="7610475" cy="315912"/>
          </a:xfrm>
        </p:spPr>
        <p:txBody>
          <a:bodyPr>
            <a:normAutofit fontScale="32500" lnSpcReduction="20000"/>
          </a:bodyPr>
          <a:lstStyle/>
          <a:p>
            <a:r>
              <a:rPr lang="en-US" altLang="zh-CN" dirty="0"/>
              <a:t>Side-by-side comparison of the two systems, based on data presented in the NBT paper as well as the characteristics of each component in the gene editing systems. The x-axis is scaled in relative terms, with </a:t>
            </a:r>
            <a:r>
              <a:rPr lang="en-US" altLang="zh-CN" dirty="0" err="1"/>
              <a:t>NgAgo</a:t>
            </a:r>
            <a:r>
              <a:rPr lang="en-US" altLang="zh-CN" dirty="0"/>
              <a:t>/</a:t>
            </a:r>
            <a:r>
              <a:rPr lang="en-US" altLang="zh-CN" dirty="0" err="1"/>
              <a:t>gDNA</a:t>
            </a:r>
            <a:r>
              <a:rPr lang="en-US" altLang="zh-CN" dirty="0"/>
              <a:t> at 100 for each feature compared. The following factors have been considered for this comparison: For efficiency — Data in the NBT paper; For fidelity — Data in the NBT paper and the length of guides targeting specific sequences; For target sequence — Requirement for conserved motifs; For availability — Extra steps in cloning guide sequences; For stability — Features of DNA vs RNA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6603"/>
            <a:ext cx="8032654" cy="502216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032654" y="286603"/>
            <a:ext cx="415934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·</a:t>
            </a:r>
            <a:r>
              <a:rPr lang="zh-CN" altLang="en-US" sz="2400" dirty="0"/>
              <a:t> </a:t>
            </a:r>
            <a:r>
              <a:rPr lang="en-US" altLang="zh-CN" sz="2400" dirty="0"/>
              <a:t>Comparable gene editing </a:t>
            </a:r>
            <a:r>
              <a:rPr lang="en-US" altLang="zh-CN" sz="2400" dirty="0" smtClean="0"/>
              <a:t>efficiency</a:t>
            </a:r>
          </a:p>
          <a:p>
            <a:endParaRPr lang="en-US" altLang="zh-CN" sz="2400" dirty="0"/>
          </a:p>
          <a:p>
            <a:r>
              <a:rPr lang="en-US" altLang="zh-CN" sz="2400" dirty="0" smtClean="0"/>
              <a:t>·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Higher </a:t>
            </a:r>
            <a:r>
              <a:rPr lang="en-US" altLang="zh-CN" sz="2400" dirty="0"/>
              <a:t>fidelity (less off-target effect</a:t>
            </a:r>
            <a:r>
              <a:rPr lang="en-US" altLang="zh-CN" sz="2400" dirty="0" smtClean="0"/>
              <a:t>)</a:t>
            </a:r>
          </a:p>
          <a:p>
            <a:endParaRPr lang="en-US" altLang="zh-CN" sz="2400" dirty="0"/>
          </a:p>
          <a:p>
            <a:r>
              <a:rPr lang="en-US" altLang="zh-CN" sz="2400" dirty="0" smtClean="0"/>
              <a:t>·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Fewer </a:t>
            </a:r>
            <a:r>
              <a:rPr lang="en-US" altLang="zh-CN" sz="2400" dirty="0"/>
              <a:t>sequence constraints (no need for PAM</a:t>
            </a:r>
            <a:r>
              <a:rPr lang="en-US" altLang="zh-CN" sz="2400" dirty="0" smtClean="0"/>
              <a:t>)</a:t>
            </a:r>
          </a:p>
          <a:p>
            <a:endParaRPr lang="en-US" altLang="zh-CN" sz="2400" dirty="0"/>
          </a:p>
          <a:p>
            <a:r>
              <a:rPr lang="en-US" altLang="zh-CN" sz="2400" dirty="0" smtClean="0"/>
              <a:t>·</a:t>
            </a:r>
            <a:r>
              <a:rPr lang="zh-CN" altLang="en-US" sz="2400" dirty="0" smtClean="0"/>
              <a:t> </a:t>
            </a:r>
            <a:r>
              <a:rPr lang="en-US" altLang="zh-CN" sz="2400" dirty="0"/>
              <a:t>Guides are readily available (5’p ssDNA oligo could be purchased at low cost</a:t>
            </a:r>
            <a:r>
              <a:rPr lang="en-US" altLang="zh-CN" sz="2400" dirty="0" smtClean="0"/>
              <a:t>)</a:t>
            </a:r>
          </a:p>
          <a:p>
            <a:endParaRPr lang="en-US" altLang="zh-CN" sz="2400" dirty="0"/>
          </a:p>
          <a:p>
            <a:r>
              <a:rPr lang="en-US" altLang="zh-CN" sz="2400" dirty="0" smtClean="0"/>
              <a:t>·</a:t>
            </a:r>
            <a:r>
              <a:rPr lang="zh-CN" altLang="en-US" sz="2400" dirty="0" smtClean="0"/>
              <a:t> </a:t>
            </a:r>
            <a:r>
              <a:rPr lang="en-US" altLang="zh-CN" sz="2400" dirty="0"/>
              <a:t>Guides are of higher stability (DNA as compared to RNA in CRISPR/Cas9 system</a:t>
            </a:r>
            <a:r>
              <a:rPr lang="en-US" altLang="zh-CN" sz="2400" dirty="0" smtClean="0"/>
              <a:t>)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92584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Cons of </a:t>
            </a:r>
            <a:r>
              <a:rPr kumimoji="1" lang="en-US" altLang="zh-CN" dirty="0" err="1" smtClean="0"/>
              <a:t>NgAgo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 smtClean="0"/>
              <a:t>1. </a:t>
            </a:r>
            <a:r>
              <a:rPr lang="en-US" altLang="zh-CN" sz="4000" dirty="0"/>
              <a:t>I</a:t>
            </a:r>
            <a:r>
              <a:rPr lang="en-US" altLang="zh-CN" sz="4000" dirty="0" smtClean="0"/>
              <a:t>t cannot </a:t>
            </a:r>
            <a:r>
              <a:rPr lang="en-US" altLang="zh-CN" sz="4000" dirty="0"/>
              <a:t>be produced from a plasmid in cells.</a:t>
            </a:r>
            <a:r>
              <a:rPr lang="zh-CN" altLang="zh-CN" sz="4000" dirty="0"/>
              <a:t> </a:t>
            </a:r>
            <a:endParaRPr lang="en-US" altLang="zh-CN" sz="4000" dirty="0" smtClean="0"/>
          </a:p>
          <a:p>
            <a:r>
              <a:rPr kumimoji="1" lang="en-US" altLang="zh-CN" sz="4000" dirty="0" smtClean="0"/>
              <a:t>2. In vitro, it requires a dangerous and </a:t>
            </a:r>
            <a:r>
              <a:rPr lang="en-US" altLang="zh-CN" sz="4000" dirty="0"/>
              <a:t>non-physiological temperature for mammalian cells</a:t>
            </a:r>
            <a:r>
              <a:rPr lang="zh-CN" altLang="zh-CN" sz="4000" dirty="0"/>
              <a:t> </a:t>
            </a:r>
            <a:endParaRPr lang="en-US" altLang="zh-CN" sz="4000" dirty="0" smtClean="0"/>
          </a:p>
          <a:p>
            <a:r>
              <a:rPr kumimoji="1" lang="en-US" altLang="zh-CN" sz="4000" dirty="0" smtClean="0"/>
              <a:t>3. In vivo, </a:t>
            </a:r>
            <a:r>
              <a:rPr lang="en-US" altLang="zh-CN" sz="4000" dirty="0"/>
              <a:t>only nascent </a:t>
            </a:r>
            <a:r>
              <a:rPr lang="en-US" altLang="zh-CN" sz="4000" dirty="0" err="1"/>
              <a:t>NgAgo</a:t>
            </a:r>
            <a:r>
              <a:rPr lang="en-US" altLang="zh-CN" sz="4000" dirty="0"/>
              <a:t> protein (probably while it is being synthesized) can form a complex with an ssDNA guide.</a:t>
            </a:r>
            <a:r>
              <a:rPr lang="zh-CN" altLang="zh-CN" sz="4000" dirty="0"/>
              <a:t> </a:t>
            </a:r>
            <a:endParaRPr kumimoji="1"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66488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1014153" y="425624"/>
            <a:ext cx="10058400" cy="5727700"/>
          </a:xfrm>
        </p:spPr>
        <p:txBody>
          <a:bodyPr/>
          <a:lstStyle/>
          <a:p>
            <a:r>
              <a:rPr lang="en-US" altLang="zh-CN" sz="5400" dirty="0">
                <a:solidFill>
                  <a:schemeClr val="tx1">
                    <a:lumMod val="6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Like the </a:t>
            </a:r>
            <a:r>
              <a:rPr lang="en-US" altLang="zh-CN" sz="5400" dirty="0" smtClean="0">
                <a:solidFill>
                  <a:schemeClr val="tx1">
                    <a:lumMod val="6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CRISPR/</a:t>
            </a:r>
            <a:r>
              <a:rPr lang="en-US" altLang="zh-CN" sz="5400" dirty="0" err="1" smtClean="0">
                <a:solidFill>
                  <a:schemeClr val="tx1">
                    <a:lumMod val="6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Cas</a:t>
            </a:r>
            <a:r>
              <a:rPr lang="en-US" altLang="zh-CN" sz="5400" dirty="0">
                <a:solidFill>
                  <a:schemeClr val="tx1">
                    <a:lumMod val="6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 system, </a:t>
            </a:r>
            <a:endParaRPr lang="en-US" altLang="zh-CN" sz="5400" dirty="0" smtClean="0">
              <a:solidFill>
                <a:schemeClr val="tx1">
                  <a:lumMod val="6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altLang="zh-CN" sz="5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altLang="zh-CN" sz="5400" dirty="0" err="1" smtClean="0">
                <a:latin typeface="Times New Roman" charset="0"/>
                <a:ea typeface="Times New Roman" charset="0"/>
                <a:cs typeface="Times New Roman" charset="0"/>
              </a:rPr>
              <a:t>NgAgo</a:t>
            </a:r>
            <a:r>
              <a:rPr lang="en-US" altLang="zh-CN" sz="5400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sz="5400" dirty="0">
                <a:latin typeface="Times New Roman" charset="0"/>
                <a:ea typeface="Times New Roman" charset="0"/>
                <a:cs typeface="Times New Roman" charset="0"/>
              </a:rPr>
              <a:t>was reported to be suitable for </a:t>
            </a:r>
            <a:r>
              <a:rPr lang="en-US" altLang="zh-CN" sz="5400" dirty="0" smtClean="0">
                <a:latin typeface="Times New Roman" charset="0"/>
                <a:ea typeface="Times New Roman" charset="0"/>
                <a:cs typeface="Times New Roman" charset="0"/>
              </a:rPr>
              <a:t>genome editing,</a:t>
            </a:r>
            <a:r>
              <a:rPr lang="en-US" altLang="zh-CN" sz="5400" dirty="0">
                <a:latin typeface="Times New Roman" charset="0"/>
                <a:ea typeface="Times New Roman" charset="0"/>
                <a:cs typeface="Times New Roman" charset="0"/>
              </a:rPr>
              <a:t> </a:t>
            </a:r>
            <a:endParaRPr lang="en-US" altLang="zh-CN" sz="5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altLang="zh-CN" sz="5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altLang="zh-CN" sz="5400" dirty="0" smtClean="0">
                <a:solidFill>
                  <a:schemeClr val="tx1">
                    <a:lumMod val="6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but </a:t>
            </a:r>
            <a:r>
              <a:rPr lang="en-US" altLang="zh-CN" sz="5400" dirty="0">
                <a:solidFill>
                  <a:schemeClr val="tx1">
                    <a:lumMod val="65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this has not been replicated. </a:t>
            </a:r>
            <a:endParaRPr lang="zh-CN" altLang="zh-CN" sz="5400" dirty="0">
              <a:solidFill>
                <a:schemeClr val="tx1">
                  <a:lumMod val="6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endParaRPr kumimoji="1"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94251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49" t="-330" r="-261" b="51546"/>
          <a:stretch/>
        </p:blipFill>
        <p:spPr>
          <a:xfrm>
            <a:off x="4172989" y="186268"/>
            <a:ext cx="7498079" cy="4693303"/>
          </a:xfrm>
        </p:spPr>
      </p:pic>
      <p:sp>
        <p:nvSpPr>
          <p:cNvPr id="7" name="文本占位符 6"/>
          <p:cNvSpPr>
            <a:spLocks noGrp="1"/>
          </p:cNvSpPr>
          <p:nvPr>
            <p:ph type="body" sz="half" idx="2"/>
          </p:nvPr>
        </p:nvSpPr>
        <p:spPr>
          <a:xfrm>
            <a:off x="681643" y="186269"/>
            <a:ext cx="3125585" cy="6311808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sz="4200" dirty="0"/>
              <a:t> “one-guide </a:t>
            </a:r>
            <a:endParaRPr lang="en-US" altLang="zh-CN" sz="4200" dirty="0" smtClean="0"/>
          </a:p>
          <a:p>
            <a:r>
              <a:rPr lang="en-US" altLang="zh-CN" sz="4200" dirty="0"/>
              <a:t> </a:t>
            </a:r>
            <a:r>
              <a:rPr lang="en-US" altLang="zh-CN" sz="4200" dirty="0" smtClean="0"/>
              <a:t>    faithful</a:t>
            </a:r>
            <a:r>
              <a:rPr lang="en-US" altLang="zh-CN" sz="4200" dirty="0"/>
              <a:t>” rule</a:t>
            </a:r>
            <a:r>
              <a:rPr lang="zh-CN" altLang="zh-CN" sz="4200" dirty="0"/>
              <a:t> </a:t>
            </a:r>
            <a:endParaRPr lang="en-US" altLang="zh-CN" sz="4200" i="1" dirty="0" smtClean="0"/>
          </a:p>
          <a:p>
            <a:endParaRPr lang="en-US" altLang="zh-CN" sz="2800" i="1" dirty="0" smtClean="0"/>
          </a:p>
          <a:p>
            <a:r>
              <a:rPr lang="en-US" altLang="zh-CN" sz="2800" i="1" dirty="0" err="1" smtClean="0"/>
              <a:t>NgAgo</a:t>
            </a:r>
            <a:r>
              <a:rPr lang="en-US" altLang="zh-CN" sz="2800" i="1" dirty="0" smtClean="0"/>
              <a:t> </a:t>
            </a:r>
            <a:r>
              <a:rPr lang="en-US" altLang="zh-CN" sz="2800" i="1" dirty="0"/>
              <a:t>+ 5’p ssDNA </a:t>
            </a:r>
            <a:endParaRPr lang="en-US" altLang="zh-CN" sz="2800" i="1" dirty="0" smtClean="0"/>
          </a:p>
          <a:p>
            <a:r>
              <a:rPr lang="en-US" altLang="zh-CN" sz="2800" i="1" dirty="0"/>
              <a:t>(Protein</a:t>
            </a:r>
            <a:r>
              <a:rPr lang="en-US" altLang="zh-CN" sz="2800" i="1" dirty="0" smtClean="0"/>
              <a:t>)</a:t>
            </a:r>
            <a:r>
              <a:rPr lang="zh-CN" altLang="en-US" sz="2800" i="1" dirty="0" smtClean="0"/>
              <a:t>  </a:t>
            </a:r>
            <a:r>
              <a:rPr lang="en-US" altLang="zh-CN" sz="2800" i="1" dirty="0" smtClean="0"/>
              <a:t> </a:t>
            </a:r>
            <a:r>
              <a:rPr lang="en-US" altLang="zh-CN" sz="2800" i="1" dirty="0"/>
              <a:t>(Guide</a:t>
            </a:r>
            <a:r>
              <a:rPr lang="en-US" altLang="zh-CN" sz="2800" i="1" dirty="0" smtClean="0"/>
              <a:t>)</a:t>
            </a:r>
          </a:p>
          <a:p>
            <a:r>
              <a:rPr lang="zh-CN" altLang="en-US" sz="2800" i="1" dirty="0"/>
              <a:t> </a:t>
            </a:r>
            <a:r>
              <a:rPr lang="zh-CN" altLang="en-US" sz="2800" i="1" dirty="0" smtClean="0"/>
              <a:t>              </a:t>
            </a:r>
            <a:r>
              <a:rPr lang="en-US" altLang="zh-CN" sz="2800" i="1" dirty="0" smtClean="0"/>
              <a:t>= </a:t>
            </a:r>
          </a:p>
          <a:p>
            <a:r>
              <a:rPr lang="zh-CN" altLang="en-US" sz="2800" i="1" dirty="0" smtClean="0"/>
              <a:t>     </a:t>
            </a:r>
            <a:r>
              <a:rPr lang="en-US" altLang="zh-CN" sz="2800" i="1" dirty="0" err="1" smtClean="0"/>
              <a:t>NgAgo</a:t>
            </a:r>
            <a:r>
              <a:rPr lang="en-US" altLang="zh-CN" sz="2800" i="1" dirty="0" smtClean="0"/>
              <a:t>/</a:t>
            </a:r>
            <a:r>
              <a:rPr lang="en-US" altLang="zh-CN" sz="2800" i="1" dirty="0" err="1" smtClean="0"/>
              <a:t>gDNA</a:t>
            </a:r>
            <a:endParaRPr lang="zh-CN" altLang="zh-CN" sz="2800" dirty="0"/>
          </a:p>
          <a:p>
            <a:endParaRPr lang="en-US" altLang="zh-CN" sz="2800" i="1" dirty="0" smtClean="0"/>
          </a:p>
          <a:p>
            <a:r>
              <a:rPr lang="zh-CN" altLang="en-US" sz="2800" i="1" dirty="0" smtClean="0"/>
              <a:t>   </a:t>
            </a:r>
            <a:endParaRPr lang="en-US" altLang="zh-CN" sz="2800" i="1" dirty="0" smtClean="0"/>
          </a:p>
          <a:p>
            <a:r>
              <a:rPr lang="zh-CN" altLang="en-US" sz="2800" i="1" dirty="0"/>
              <a:t> </a:t>
            </a:r>
            <a:r>
              <a:rPr lang="zh-CN" altLang="en-US" sz="2800" i="1" dirty="0" smtClean="0"/>
              <a:t>    </a:t>
            </a:r>
            <a:r>
              <a:rPr lang="en-US" altLang="zh-CN" sz="2800" i="1" dirty="0" err="1" smtClean="0"/>
              <a:t>NgAgo</a:t>
            </a:r>
            <a:r>
              <a:rPr lang="en-US" altLang="zh-CN" sz="2800" i="1" dirty="0" smtClean="0"/>
              <a:t>/</a:t>
            </a:r>
            <a:r>
              <a:rPr lang="en-US" altLang="zh-CN" sz="2800" i="1" dirty="0" err="1" smtClean="0"/>
              <a:t>gDNA</a:t>
            </a:r>
            <a:r>
              <a:rPr lang="en-US" altLang="zh-CN" sz="2800" i="1" dirty="0" smtClean="0"/>
              <a:t> </a:t>
            </a:r>
          </a:p>
          <a:p>
            <a:r>
              <a:rPr lang="zh-CN" altLang="en-US" sz="2800" i="1" dirty="0" smtClean="0"/>
              <a:t>              </a:t>
            </a:r>
            <a:r>
              <a:rPr lang="en-US" altLang="zh-CN" sz="2800" i="1" dirty="0" smtClean="0"/>
              <a:t>+ </a:t>
            </a:r>
          </a:p>
          <a:p>
            <a:r>
              <a:rPr lang="zh-CN" altLang="en-US" sz="2800" i="1" dirty="0" smtClean="0"/>
              <a:t>       </a:t>
            </a:r>
            <a:r>
              <a:rPr lang="en-US" altLang="zh-CN" sz="2800" i="1" dirty="0" smtClean="0"/>
              <a:t>target </a:t>
            </a:r>
            <a:r>
              <a:rPr lang="en-US" altLang="zh-CN" sz="2800" i="1" dirty="0"/>
              <a:t>DNA </a:t>
            </a:r>
            <a:endParaRPr lang="en-US" altLang="zh-CN" sz="2800" i="1" dirty="0" smtClean="0"/>
          </a:p>
          <a:p>
            <a:endParaRPr lang="en-US" altLang="zh-CN" sz="2800" i="1" dirty="0" smtClean="0"/>
          </a:p>
          <a:p>
            <a:r>
              <a:rPr lang="zh-CN" altLang="en-US" sz="2800" i="1" dirty="0" smtClean="0"/>
              <a:t>      </a:t>
            </a:r>
            <a:r>
              <a:rPr lang="en-US" altLang="zh-CN" sz="2800" i="1" dirty="0" smtClean="0"/>
              <a:t>Gene </a:t>
            </a:r>
            <a:r>
              <a:rPr lang="en-US" altLang="zh-CN" sz="2800" i="1" dirty="0"/>
              <a:t>Editing</a:t>
            </a:r>
            <a:endParaRPr lang="zh-CN" altLang="zh-CN" sz="2800" dirty="0"/>
          </a:p>
          <a:p>
            <a:endParaRPr kumimoji="1" lang="zh-CN" altLang="en-US" sz="16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0" t="72221" r="25" b="-306"/>
          <a:stretch/>
        </p:blipFill>
        <p:spPr>
          <a:xfrm>
            <a:off x="8567650" y="4879571"/>
            <a:ext cx="3624350" cy="1978429"/>
          </a:xfrm>
          <a:prstGeom prst="rect">
            <a:avLst/>
          </a:prstGeom>
        </p:spPr>
      </p:pic>
      <p:cxnSp>
        <p:nvCxnSpPr>
          <p:cNvPr id="10" name="直线箭头连接符 9"/>
          <p:cNvCxnSpPr/>
          <p:nvPr/>
        </p:nvCxnSpPr>
        <p:spPr>
          <a:xfrm>
            <a:off x="1803331" y="5559622"/>
            <a:ext cx="0" cy="4821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498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怀旧">
  <a:themeElements>
    <a:clrScheme name="怀旧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怀旧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怀旧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E3DA18C2-75F1-4980-A5F0-165F6F71DE6D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4006</TotalTime>
  <Words>448</Words>
  <Application>Microsoft Macintosh PowerPoint</Application>
  <PresentationFormat>宽屏</PresentationFormat>
  <Paragraphs>108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7" baseType="lpstr">
      <vt:lpstr>Calibri</vt:lpstr>
      <vt:lpstr>Calibri Light</vt:lpstr>
      <vt:lpstr>DengXian</vt:lpstr>
      <vt:lpstr>Times New Roman</vt:lpstr>
      <vt:lpstr>宋体</vt:lpstr>
      <vt:lpstr>怀旧</vt:lpstr>
      <vt:lpstr>NgAgo/gDNA</vt:lpstr>
      <vt:lpstr>Natronobacterium gregoryi Argonaute </vt:lpstr>
      <vt:lpstr>Natronobacterium gregoryi Argonaute </vt:lpstr>
      <vt:lpstr>PowerPoint 演示文稿</vt:lpstr>
      <vt:lpstr>PowerPoint 演示文稿</vt:lpstr>
      <vt:lpstr>PowerPoint 演示文稿</vt:lpstr>
      <vt:lpstr>Cons of NgAgo</vt:lpstr>
      <vt:lpstr>PowerPoint 演示文稿</vt:lpstr>
      <vt:lpstr>PowerPoint 演示文稿</vt:lpstr>
      <vt:lpstr>PowerPoint 演示文稿</vt:lpstr>
      <vt:lpstr>NgAgo is directed into nucleus by NLS. </vt:lpstr>
      <vt:lpstr>The NgAgo replication experiments have been conducted by scientists from around the world.</vt:lpstr>
      <vt:lpstr>The popularity of the experiments about NgAgo also arose after the NBT article has been published. </vt:lpstr>
      <vt:lpstr>PowerPoint 演示文稿</vt:lpstr>
      <vt:lpstr>PowerPoint 演示文稿</vt:lpstr>
      <vt:lpstr>In general, this is a global experimentation on NgAgo for genome editing; scientists from many countries have contributed budget, time and effort for it.</vt:lpstr>
      <vt:lpstr>PowerPoint 演示文稿</vt:lpstr>
      <vt:lpstr>PowerPoint 演示文稿</vt:lpstr>
      <vt:lpstr>NgAgo will have to go through a couple years of validation to inspect its safety profile.  It will be interesting to see how this new system matures over time.</vt:lpstr>
      <vt:lpstr>Sources</vt:lpstr>
      <vt:lpstr>Thanks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NgAgo</dc:title>
  <dc:creator>Microsoft Office 用户</dc:creator>
  <cp:lastModifiedBy>Microsoft Office 用户</cp:lastModifiedBy>
  <cp:revision>38</cp:revision>
  <dcterms:created xsi:type="dcterms:W3CDTF">2017-07-11T02:24:39Z</dcterms:created>
  <dcterms:modified xsi:type="dcterms:W3CDTF">2017-07-13T21:11:28Z</dcterms:modified>
</cp:coreProperties>
</file>